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6"/>
  </p:notesMasterIdLst>
  <p:handoutMasterIdLst>
    <p:handoutMasterId r:id="rId7"/>
  </p:handoutMasterIdLst>
  <p:sldIdLst>
    <p:sldId id="256" r:id="rId2"/>
    <p:sldId id="268" r:id="rId3"/>
    <p:sldId id="269" r:id="rId4"/>
    <p:sldId id="285" r:id="rId5"/>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B200"/>
    <a:srgbClr val="FFC91D"/>
    <a:srgbClr val="9F60CE"/>
    <a:srgbClr val="B889DB"/>
    <a:srgbClr val="9933FF"/>
    <a:srgbClr val="15A0AF"/>
    <a:srgbClr val="45D9E9"/>
    <a:srgbClr val="EB7525"/>
    <a:srgbClr val="1D9A78"/>
    <a:srgbClr val="9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60"/>
  </p:normalViewPr>
  <p:slideViewPr>
    <p:cSldViewPr snapToGrid="0">
      <p:cViewPr varScale="1">
        <p:scale>
          <a:sx n="66" d="100"/>
          <a:sy n="66"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fld id="{22D79BDD-6F96-4615-AE00-0F3DC1012AD1}" type="datetimeFigureOut">
              <a:rPr lang="en-GB" smtClean="0"/>
              <a:t>15/12/2019</a:t>
            </a:fld>
            <a:endParaRPr lang="en-GB"/>
          </a:p>
        </p:txBody>
      </p:sp>
      <p:sp>
        <p:nvSpPr>
          <p:cNvPr id="4" name="Footer Placeholder 3"/>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4F0967E6-90C1-4D15-A8E7-C9388ADDB6B1}" type="slidenum">
              <a:rPr lang="en-GB" smtClean="0"/>
              <a:t>‹#›</a:t>
            </a:fld>
            <a:endParaRPr lang="en-GB"/>
          </a:p>
        </p:txBody>
      </p:sp>
    </p:spTree>
    <p:extLst>
      <p:ext uri="{BB962C8B-B14F-4D97-AF65-F5344CB8AC3E}">
        <p14:creationId xmlns:p14="http://schemas.microsoft.com/office/powerpoint/2010/main" val="29936083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8" cy="513508"/>
          </a:xfrm>
          <a:prstGeom prst="rect">
            <a:avLst/>
          </a:prstGeom>
        </p:spPr>
        <p:txBody>
          <a:bodyPr vert="horz" lIns="95473" tIns="47736" rIns="95473" bIns="47736" rtlCol="0"/>
          <a:lstStyle>
            <a:lvl1pPr algn="l">
              <a:defRPr sz="1300"/>
            </a:lvl1pPr>
          </a:lstStyle>
          <a:p>
            <a:endParaRPr lang="en-GB"/>
          </a:p>
        </p:txBody>
      </p:sp>
      <p:sp>
        <p:nvSpPr>
          <p:cNvPr id="3" name="Date Placeholder 2"/>
          <p:cNvSpPr>
            <a:spLocks noGrp="1"/>
          </p:cNvSpPr>
          <p:nvPr>
            <p:ph type="dt" idx="1"/>
          </p:nvPr>
        </p:nvSpPr>
        <p:spPr>
          <a:xfrm>
            <a:off x="4023991" y="0"/>
            <a:ext cx="3078428" cy="513508"/>
          </a:xfrm>
          <a:prstGeom prst="rect">
            <a:avLst/>
          </a:prstGeom>
        </p:spPr>
        <p:txBody>
          <a:bodyPr vert="horz" lIns="95473" tIns="47736" rIns="95473" bIns="47736" rtlCol="0"/>
          <a:lstStyle>
            <a:lvl1pPr algn="r">
              <a:defRPr sz="1300"/>
            </a:lvl1pPr>
          </a:lstStyle>
          <a:p>
            <a:fld id="{9A665545-BA2D-4D80-A7C8-FD50693BB21D}" type="datetimeFigureOut">
              <a:rPr lang="en-GB" smtClean="0"/>
              <a:t>15/12/2019</a:t>
            </a:fld>
            <a:endParaRPr lang="en-GB"/>
          </a:p>
        </p:txBody>
      </p:sp>
      <p:sp>
        <p:nvSpPr>
          <p:cNvPr id="4" name="Slide Image Placeholder 3"/>
          <p:cNvSpPr>
            <a:spLocks noGrp="1" noRot="1" noChangeAspect="1"/>
          </p:cNvSpPr>
          <p:nvPr>
            <p:ph type="sldImg" idx="2"/>
          </p:nvPr>
        </p:nvSpPr>
        <p:spPr>
          <a:xfrm>
            <a:off x="482600" y="1279525"/>
            <a:ext cx="6138863" cy="3452813"/>
          </a:xfrm>
          <a:prstGeom prst="rect">
            <a:avLst/>
          </a:prstGeom>
          <a:noFill/>
          <a:ln w="12700">
            <a:solidFill>
              <a:prstClr val="black"/>
            </a:solidFill>
          </a:ln>
        </p:spPr>
        <p:txBody>
          <a:bodyPr vert="horz" lIns="95473" tIns="47736" rIns="95473" bIns="47736" rtlCol="0" anchor="ctr"/>
          <a:lstStyle/>
          <a:p>
            <a:endParaRPr lang="en-GB"/>
          </a:p>
        </p:txBody>
      </p:sp>
      <p:sp>
        <p:nvSpPr>
          <p:cNvPr id="5" name="Notes Placeholder 4"/>
          <p:cNvSpPr>
            <a:spLocks noGrp="1"/>
          </p:cNvSpPr>
          <p:nvPr>
            <p:ph type="body" sz="quarter" idx="3"/>
          </p:nvPr>
        </p:nvSpPr>
        <p:spPr>
          <a:xfrm>
            <a:off x="710407" y="4925408"/>
            <a:ext cx="5683250" cy="4029879"/>
          </a:xfrm>
          <a:prstGeom prst="rect">
            <a:avLst/>
          </a:prstGeom>
        </p:spPr>
        <p:txBody>
          <a:bodyPr vert="horz" lIns="95473" tIns="47736" rIns="95473" bIns="4773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1107"/>
            <a:ext cx="3078428" cy="513507"/>
          </a:xfrm>
          <a:prstGeom prst="rect">
            <a:avLst/>
          </a:prstGeom>
        </p:spPr>
        <p:txBody>
          <a:bodyPr vert="horz" lIns="95473" tIns="47736" rIns="95473" bIns="47736" rtlCol="0" anchor="b"/>
          <a:lstStyle>
            <a:lvl1pPr algn="l">
              <a:defRPr sz="1300"/>
            </a:lvl1pPr>
          </a:lstStyle>
          <a:p>
            <a:endParaRPr lang="en-GB"/>
          </a:p>
        </p:txBody>
      </p:sp>
      <p:sp>
        <p:nvSpPr>
          <p:cNvPr id="7" name="Slide Number Placeholder 6"/>
          <p:cNvSpPr>
            <a:spLocks noGrp="1"/>
          </p:cNvSpPr>
          <p:nvPr>
            <p:ph type="sldNum" sz="quarter" idx="5"/>
          </p:nvPr>
        </p:nvSpPr>
        <p:spPr>
          <a:xfrm>
            <a:off x="4023991" y="9721107"/>
            <a:ext cx="3078428" cy="513507"/>
          </a:xfrm>
          <a:prstGeom prst="rect">
            <a:avLst/>
          </a:prstGeom>
        </p:spPr>
        <p:txBody>
          <a:bodyPr vert="horz" lIns="95473" tIns="47736" rIns="95473" bIns="47736" rtlCol="0" anchor="b"/>
          <a:lstStyle>
            <a:lvl1pPr algn="r">
              <a:defRPr sz="1300"/>
            </a:lvl1pPr>
          </a:lstStyle>
          <a:p>
            <a:fld id="{A124AF89-C103-4D50-8487-28AE6B6B87FF}" type="slidenum">
              <a:rPr lang="en-GB" smtClean="0"/>
              <a:t>‹#›</a:t>
            </a:fld>
            <a:endParaRPr lang="en-GB"/>
          </a:p>
        </p:txBody>
      </p:sp>
    </p:spTree>
    <p:extLst>
      <p:ext uri="{BB962C8B-B14F-4D97-AF65-F5344CB8AC3E}">
        <p14:creationId xmlns:p14="http://schemas.microsoft.com/office/powerpoint/2010/main" val="4287293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24AF89-C103-4D50-8487-28AE6B6B87FF}" type="slidenum">
              <a:rPr lang="en-GB" smtClean="0"/>
              <a:t>1</a:t>
            </a:fld>
            <a:endParaRPr lang="en-GB"/>
          </a:p>
        </p:txBody>
      </p:sp>
    </p:spTree>
    <p:extLst>
      <p:ext uri="{BB962C8B-B14F-4D97-AF65-F5344CB8AC3E}">
        <p14:creationId xmlns:p14="http://schemas.microsoft.com/office/powerpoint/2010/main" val="1440298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1E39B3E-6FE9-49A1-85A7-08C07B773906}" type="datetimeFigureOut">
              <a:rPr lang="en-GB" smtClean="0"/>
              <a:t>15/12/2019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4B8373-358A-4731-92E7-D899E67C0A80}" type="slidenum">
              <a:rPr lang="en-GB" smtClean="0"/>
              <a:t>‹#›</a:t>
            </a:fld>
            <a:endParaRPr lang="en-GB"/>
          </a:p>
        </p:txBody>
      </p:sp>
    </p:spTree>
    <p:extLst>
      <p:ext uri="{BB962C8B-B14F-4D97-AF65-F5344CB8AC3E}">
        <p14:creationId xmlns:p14="http://schemas.microsoft.com/office/powerpoint/2010/main" val="3025269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E39B3E-6FE9-49A1-85A7-08C07B773906}" type="datetimeFigureOut">
              <a:rPr lang="en-GB" smtClean="0"/>
              <a:t>15/12/2019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4B8373-358A-4731-92E7-D899E67C0A80}" type="slidenum">
              <a:rPr lang="en-GB" smtClean="0"/>
              <a:t>‹#›</a:t>
            </a:fld>
            <a:endParaRPr lang="en-GB"/>
          </a:p>
        </p:txBody>
      </p:sp>
    </p:spTree>
    <p:extLst>
      <p:ext uri="{BB962C8B-B14F-4D97-AF65-F5344CB8AC3E}">
        <p14:creationId xmlns:p14="http://schemas.microsoft.com/office/powerpoint/2010/main" val="908440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E39B3E-6FE9-49A1-85A7-08C07B773906}" type="datetimeFigureOut">
              <a:rPr lang="en-GB" smtClean="0"/>
              <a:t>15/12/2019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4B8373-358A-4731-92E7-D899E67C0A80}" type="slidenum">
              <a:rPr lang="en-GB" smtClean="0"/>
              <a:t>‹#›</a:t>
            </a:fld>
            <a:endParaRPr lang="en-GB"/>
          </a:p>
        </p:txBody>
      </p:sp>
    </p:spTree>
    <p:extLst>
      <p:ext uri="{BB962C8B-B14F-4D97-AF65-F5344CB8AC3E}">
        <p14:creationId xmlns:p14="http://schemas.microsoft.com/office/powerpoint/2010/main" val="1779959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E39B3E-6FE9-49A1-85A7-08C07B773906}" type="datetimeFigureOut">
              <a:rPr lang="en-GB" smtClean="0"/>
              <a:t>15/12/2019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4B8373-358A-4731-92E7-D899E67C0A80}" type="slidenum">
              <a:rPr lang="en-GB" smtClean="0"/>
              <a:t>‹#›</a:t>
            </a:fld>
            <a:endParaRPr lang="en-GB"/>
          </a:p>
        </p:txBody>
      </p:sp>
    </p:spTree>
    <p:extLst>
      <p:ext uri="{BB962C8B-B14F-4D97-AF65-F5344CB8AC3E}">
        <p14:creationId xmlns:p14="http://schemas.microsoft.com/office/powerpoint/2010/main" val="1335578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E39B3E-6FE9-49A1-85A7-08C07B773906}" type="datetimeFigureOut">
              <a:rPr lang="en-GB" smtClean="0"/>
              <a:t>15/12/2019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4B8373-358A-4731-92E7-D899E67C0A80}" type="slidenum">
              <a:rPr lang="en-GB" smtClean="0"/>
              <a:t>‹#›</a:t>
            </a:fld>
            <a:endParaRPr lang="en-GB"/>
          </a:p>
        </p:txBody>
      </p:sp>
    </p:spTree>
    <p:extLst>
      <p:ext uri="{BB962C8B-B14F-4D97-AF65-F5344CB8AC3E}">
        <p14:creationId xmlns:p14="http://schemas.microsoft.com/office/powerpoint/2010/main" val="3586709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1E39B3E-6FE9-49A1-85A7-08C07B773906}" type="datetimeFigureOut">
              <a:rPr lang="en-GB" smtClean="0"/>
              <a:t>15/12/2019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4B8373-358A-4731-92E7-D899E67C0A80}" type="slidenum">
              <a:rPr lang="en-GB" smtClean="0"/>
              <a:t>‹#›</a:t>
            </a:fld>
            <a:endParaRPr lang="en-GB"/>
          </a:p>
        </p:txBody>
      </p:sp>
    </p:spTree>
    <p:extLst>
      <p:ext uri="{BB962C8B-B14F-4D97-AF65-F5344CB8AC3E}">
        <p14:creationId xmlns:p14="http://schemas.microsoft.com/office/powerpoint/2010/main" val="183950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1E39B3E-6FE9-49A1-85A7-08C07B773906}" type="datetimeFigureOut">
              <a:rPr lang="en-GB" smtClean="0"/>
              <a:t>15/12/2019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C4B8373-358A-4731-92E7-D899E67C0A80}" type="slidenum">
              <a:rPr lang="en-GB" smtClean="0"/>
              <a:t>‹#›</a:t>
            </a:fld>
            <a:endParaRPr lang="en-GB"/>
          </a:p>
        </p:txBody>
      </p:sp>
    </p:spTree>
    <p:extLst>
      <p:ext uri="{BB962C8B-B14F-4D97-AF65-F5344CB8AC3E}">
        <p14:creationId xmlns:p14="http://schemas.microsoft.com/office/powerpoint/2010/main" val="1749876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1E39B3E-6FE9-49A1-85A7-08C07B773906}" type="datetimeFigureOut">
              <a:rPr lang="en-GB" smtClean="0"/>
              <a:t>15/12/2019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4B8373-358A-4731-92E7-D899E67C0A80}" type="slidenum">
              <a:rPr lang="en-GB" smtClean="0"/>
              <a:t>‹#›</a:t>
            </a:fld>
            <a:endParaRPr lang="en-GB"/>
          </a:p>
        </p:txBody>
      </p:sp>
    </p:spTree>
    <p:extLst>
      <p:ext uri="{BB962C8B-B14F-4D97-AF65-F5344CB8AC3E}">
        <p14:creationId xmlns:p14="http://schemas.microsoft.com/office/powerpoint/2010/main" val="2900618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E39B3E-6FE9-49A1-85A7-08C07B773906}" type="datetimeFigureOut">
              <a:rPr lang="en-GB" smtClean="0"/>
              <a:t>15/12/2019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C4B8373-358A-4731-92E7-D899E67C0A80}" type="slidenum">
              <a:rPr lang="en-GB" smtClean="0"/>
              <a:t>‹#›</a:t>
            </a:fld>
            <a:endParaRPr lang="en-GB"/>
          </a:p>
        </p:txBody>
      </p:sp>
    </p:spTree>
    <p:extLst>
      <p:ext uri="{BB962C8B-B14F-4D97-AF65-F5344CB8AC3E}">
        <p14:creationId xmlns:p14="http://schemas.microsoft.com/office/powerpoint/2010/main" val="1871076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E39B3E-6FE9-49A1-85A7-08C07B773906}" type="datetimeFigureOut">
              <a:rPr lang="en-GB" smtClean="0"/>
              <a:t>15/12/2019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4B8373-358A-4731-92E7-D899E67C0A80}" type="slidenum">
              <a:rPr lang="en-GB" smtClean="0"/>
              <a:t>‹#›</a:t>
            </a:fld>
            <a:endParaRPr lang="en-GB"/>
          </a:p>
        </p:txBody>
      </p:sp>
    </p:spTree>
    <p:extLst>
      <p:ext uri="{BB962C8B-B14F-4D97-AF65-F5344CB8AC3E}">
        <p14:creationId xmlns:p14="http://schemas.microsoft.com/office/powerpoint/2010/main" val="219251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E39B3E-6FE9-49A1-85A7-08C07B773906}" type="datetimeFigureOut">
              <a:rPr lang="en-GB" smtClean="0"/>
              <a:t>15/12/2019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4B8373-358A-4731-92E7-D899E67C0A80}" type="slidenum">
              <a:rPr lang="en-GB" smtClean="0"/>
              <a:t>‹#›</a:t>
            </a:fld>
            <a:endParaRPr lang="en-GB"/>
          </a:p>
        </p:txBody>
      </p:sp>
    </p:spTree>
    <p:extLst>
      <p:ext uri="{BB962C8B-B14F-4D97-AF65-F5344CB8AC3E}">
        <p14:creationId xmlns:p14="http://schemas.microsoft.com/office/powerpoint/2010/main" val="4177971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E39B3E-6FE9-49A1-85A7-08C07B773906}" type="datetimeFigureOut">
              <a:rPr lang="en-GB" smtClean="0"/>
              <a:t>15/12/2019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B8373-358A-4731-92E7-D899E67C0A80}" type="slidenum">
              <a:rPr lang="en-GB" smtClean="0"/>
              <a:t>‹#›</a:t>
            </a:fld>
            <a:endParaRPr lang="en-GB"/>
          </a:p>
        </p:txBody>
      </p:sp>
    </p:spTree>
    <p:extLst>
      <p:ext uri="{BB962C8B-B14F-4D97-AF65-F5344CB8AC3E}">
        <p14:creationId xmlns:p14="http://schemas.microsoft.com/office/powerpoint/2010/main" val="219362121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668963"/>
          </a:xfrm>
        </p:spPr>
        <p:txBody>
          <a:bodyPr>
            <a:normAutofit/>
          </a:bodyPr>
          <a:lstStyle/>
          <a:p>
            <a:r>
              <a:rPr lang="en-GB" sz="5400" b="1" dirty="0" smtClean="0">
                <a:latin typeface="Perpetua" panose="02020502060401020303" pitchFamily="18" charset="0"/>
                <a:cs typeface="Andalus" panose="02020603050405020304" pitchFamily="18" charset="-78"/>
              </a:rPr>
              <a:t>IS457</a:t>
            </a:r>
            <a:br>
              <a:rPr lang="en-GB" sz="5400" b="1" dirty="0" smtClean="0">
                <a:latin typeface="Perpetua" panose="02020502060401020303" pitchFamily="18" charset="0"/>
                <a:cs typeface="Andalus" panose="02020603050405020304" pitchFamily="18" charset="-78"/>
              </a:rPr>
            </a:br>
            <a:r>
              <a:rPr lang="en-GB" sz="5400" b="1" dirty="0" smtClean="0">
                <a:latin typeface="Perpetua" panose="02020502060401020303" pitchFamily="18" charset="0"/>
                <a:cs typeface="Andalus" panose="02020603050405020304" pitchFamily="18" charset="-78"/>
              </a:rPr>
              <a:t>Mobile Applications</a:t>
            </a:r>
            <a:endParaRPr lang="en-GB" sz="5400" b="1" dirty="0">
              <a:latin typeface="Perpetua" panose="02020502060401020303" pitchFamily="18" charset="0"/>
              <a:cs typeface="Andalus" panose="02020603050405020304" pitchFamily="18" charset="-78"/>
            </a:endParaRPr>
          </a:p>
        </p:txBody>
      </p:sp>
      <p:sp>
        <p:nvSpPr>
          <p:cNvPr id="3" name="Subtitle 2"/>
          <p:cNvSpPr>
            <a:spLocks noGrp="1"/>
          </p:cNvSpPr>
          <p:nvPr>
            <p:ph type="subTitle" idx="1"/>
          </p:nvPr>
        </p:nvSpPr>
        <p:spPr>
          <a:xfrm>
            <a:off x="1524000" y="3305807"/>
            <a:ext cx="9144000" cy="1002525"/>
          </a:xfrm>
        </p:spPr>
        <p:txBody>
          <a:bodyPr>
            <a:noAutofit/>
          </a:bodyPr>
          <a:lstStyle/>
          <a:p>
            <a:r>
              <a:rPr lang="en-GB" sz="2800" b="1" dirty="0" smtClean="0">
                <a:latin typeface="Perpetua" panose="02020502060401020303" pitchFamily="18" charset="0"/>
              </a:rPr>
              <a:t>Lecture 3</a:t>
            </a:r>
          </a:p>
          <a:p>
            <a:r>
              <a:rPr lang="en-GB" sz="2800" b="1" dirty="0" smtClean="0">
                <a:latin typeface="Perpetua" panose="02020502060401020303" pitchFamily="18" charset="0"/>
              </a:rPr>
              <a:t>Mobile Programming- Android Studio</a:t>
            </a:r>
            <a:endParaRPr lang="en-GB" sz="2800" b="1" dirty="0">
              <a:latin typeface="Perpetua" panose="02020502060401020303" pitchFamily="18" charset="0"/>
            </a:endParaRPr>
          </a:p>
        </p:txBody>
      </p:sp>
      <p:sp>
        <p:nvSpPr>
          <p:cNvPr id="10" name="Footer Placeholder 7"/>
          <p:cNvSpPr>
            <a:spLocks noGrp="1"/>
          </p:cNvSpPr>
          <p:nvPr>
            <p:ph type="ftr" sz="quarter" idx="11"/>
          </p:nvPr>
        </p:nvSpPr>
        <p:spPr>
          <a:xfrm>
            <a:off x="0" y="6491232"/>
            <a:ext cx="12064720" cy="330723"/>
          </a:xfrm>
        </p:spPr>
        <p:txBody>
          <a:bodyPr/>
          <a:lstStyle/>
          <a:p>
            <a:r>
              <a:rPr lang="en-GB" sz="1400" b="1" dirty="0">
                <a:solidFill>
                  <a:schemeClr val="tx1"/>
                </a:solidFill>
                <a:latin typeface="Times New Roman" panose="02020603050405020304" pitchFamily="18" charset="0"/>
                <a:cs typeface="Times New Roman" panose="02020603050405020304" pitchFamily="18" charset="0"/>
              </a:rPr>
              <a:t> </a:t>
            </a:r>
            <a:r>
              <a:rPr lang="en-GB" sz="1400" b="1" dirty="0" smtClean="0">
                <a:solidFill>
                  <a:schemeClr val="tx1"/>
                </a:solidFill>
                <a:latin typeface="Times New Roman" panose="02020603050405020304" pitchFamily="18" charset="0"/>
                <a:cs typeface="Times New Roman" panose="02020603050405020304" pitchFamily="18" charset="0"/>
              </a:rPr>
              <a:t>               COMPUTER INFORMATION SYSTEM DEPARTMENT					ASS.LEC. ZAINAB H. ALFAYEZ</a:t>
            </a:r>
          </a:p>
        </p:txBody>
      </p:sp>
      <p:cxnSp>
        <p:nvCxnSpPr>
          <p:cNvPr id="11" name="Straight Connector 10"/>
          <p:cNvCxnSpPr/>
          <p:nvPr/>
        </p:nvCxnSpPr>
        <p:spPr>
          <a:xfrm>
            <a:off x="0" y="6360610"/>
            <a:ext cx="12192000" cy="10048"/>
          </a:xfrm>
          <a:prstGeom prst="line">
            <a:avLst/>
          </a:prstGeom>
          <a:ln w="57150">
            <a:solidFill>
              <a:srgbClr val="1D9A78"/>
            </a:solidFill>
          </a:ln>
        </p:spPr>
        <p:style>
          <a:lnRef idx="1">
            <a:schemeClr val="accent1"/>
          </a:lnRef>
          <a:fillRef idx="0">
            <a:schemeClr val="accent1"/>
          </a:fillRef>
          <a:effectRef idx="0">
            <a:schemeClr val="accent1"/>
          </a:effectRef>
          <a:fontRef idx="minor">
            <a:schemeClr val="tx1"/>
          </a:fontRef>
        </p:style>
      </p:cxnSp>
      <p:pic>
        <p:nvPicPr>
          <p:cNvPr id="12" name="Picture 11" descr="شعار كلية علوم الحاسووب و تكنولوجيا المعلومات 2"/>
          <p:cNvPicPr/>
          <p:nvPr/>
        </p:nvPicPr>
        <p:blipFill>
          <a:blip r:embed="rId3" cstate="print">
            <a:extLst>
              <a:ext uri="{28A0092B-C50C-407E-A947-70E740481C1C}">
                <a14:useLocalDpi xmlns:a14="http://schemas.microsoft.com/office/drawing/2010/main" val="0"/>
              </a:ext>
            </a:extLst>
          </a:blip>
          <a:srcRect l="12477" t="7594" r="12839" b="26401"/>
          <a:stretch>
            <a:fillRect/>
          </a:stretch>
        </p:blipFill>
        <p:spPr bwMode="auto">
          <a:xfrm>
            <a:off x="375519" y="6391900"/>
            <a:ext cx="498684" cy="430055"/>
          </a:xfrm>
          <a:prstGeom prst="rect">
            <a:avLst/>
          </a:prstGeom>
          <a:noFill/>
          <a:ln>
            <a:noFill/>
          </a:ln>
        </p:spPr>
      </p:pic>
      <p:pic>
        <p:nvPicPr>
          <p:cNvPr id="8" name="Picture 2" descr="Related image"/>
          <p:cNvPicPr>
            <a:picLocks noChangeAspect="1" noChangeArrowheads="1"/>
          </p:cNvPicPr>
          <p:nvPr/>
        </p:nvPicPr>
        <p:blipFill rotWithShape="1">
          <a:blip r:embed="rId4">
            <a:extLst>
              <a:ext uri="{28A0092B-C50C-407E-A947-70E740481C1C}">
                <a14:useLocalDpi xmlns:a14="http://schemas.microsoft.com/office/drawing/2010/main" val="0"/>
              </a:ext>
            </a:extLst>
          </a:blip>
          <a:srcRect l="11053" r="9882"/>
          <a:stretch/>
        </p:blipFill>
        <p:spPr bwMode="auto">
          <a:xfrm>
            <a:off x="8999621" y="3154848"/>
            <a:ext cx="1992430" cy="25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65688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Perpetua" panose="02020502060401020303" pitchFamily="18" charset="0"/>
              </a:rPr>
              <a:t>Android Activity Lifecycle</a:t>
            </a:r>
            <a:endParaRPr lang="en-GB" dirty="0">
              <a:latin typeface="Perpetua" panose="02020502060401020303" pitchFamily="18" charset="0"/>
            </a:endParaRPr>
          </a:p>
        </p:txBody>
      </p:sp>
      <p:pic>
        <p:nvPicPr>
          <p:cNvPr id="1026" name="Picture 2" descr="State diagram for an Android Activity Lifecycl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0299" y="1337912"/>
            <a:ext cx="8537608" cy="5207267"/>
          </a:xfrm>
          <a:prstGeom prst="rect">
            <a:avLst/>
          </a:prstGeom>
          <a:noFill/>
          <a:extLst>
            <a:ext uri="{909E8E84-426E-40DD-AFC4-6F175D3DCCD1}">
              <a14:hiddenFill xmlns:a14="http://schemas.microsoft.com/office/drawing/2010/main">
                <a:solidFill>
                  <a:srgbClr val="FFFFFF"/>
                </a:solidFill>
              </a14:hiddenFill>
            </a:ext>
          </a:extLst>
        </p:spPr>
      </p:pic>
      <p:cxnSp>
        <p:nvCxnSpPr>
          <p:cNvPr id="4" name="Straight Connector 3"/>
          <p:cNvCxnSpPr/>
          <p:nvPr/>
        </p:nvCxnSpPr>
        <p:spPr>
          <a:xfrm>
            <a:off x="0" y="6535131"/>
            <a:ext cx="12192000" cy="10048"/>
          </a:xfrm>
          <a:prstGeom prst="line">
            <a:avLst/>
          </a:prstGeom>
          <a:ln w="57150">
            <a:solidFill>
              <a:srgbClr val="1D9A78"/>
            </a:solidFill>
          </a:ln>
        </p:spPr>
        <p:style>
          <a:lnRef idx="1">
            <a:schemeClr val="accent1"/>
          </a:lnRef>
          <a:fillRef idx="0">
            <a:schemeClr val="accent1"/>
          </a:fillRef>
          <a:effectRef idx="0">
            <a:schemeClr val="accent1"/>
          </a:effectRef>
          <a:fontRef idx="minor">
            <a:schemeClr val="tx1"/>
          </a:fontRef>
        </p:style>
      </p:cxnSp>
      <p:sp>
        <p:nvSpPr>
          <p:cNvPr id="5" name="Footer Placeholder 7"/>
          <p:cNvSpPr>
            <a:spLocks noGrp="1"/>
          </p:cNvSpPr>
          <p:nvPr>
            <p:ph type="ftr" sz="quarter" idx="11"/>
          </p:nvPr>
        </p:nvSpPr>
        <p:spPr>
          <a:xfrm>
            <a:off x="0" y="6491232"/>
            <a:ext cx="12064720" cy="330723"/>
          </a:xfrm>
        </p:spPr>
        <p:txBody>
          <a:bodyPr/>
          <a:lstStyle/>
          <a:p>
            <a:r>
              <a:rPr lang="en-GB" sz="1400" b="1" dirty="0">
                <a:solidFill>
                  <a:schemeClr val="tx1"/>
                </a:solidFill>
                <a:latin typeface="Times New Roman" panose="02020603050405020304" pitchFamily="18" charset="0"/>
                <a:cs typeface="Times New Roman" panose="02020603050405020304" pitchFamily="18" charset="0"/>
              </a:rPr>
              <a:t> </a:t>
            </a:r>
            <a:r>
              <a:rPr lang="en-GB" sz="1400" b="1" dirty="0" smtClean="0">
                <a:solidFill>
                  <a:schemeClr val="tx1"/>
                </a:solidFill>
                <a:latin typeface="Times New Roman" panose="02020603050405020304" pitchFamily="18" charset="0"/>
                <a:cs typeface="Times New Roman" panose="02020603050405020304" pitchFamily="18" charset="0"/>
              </a:rPr>
              <a:t>               COMPUTER INFORMATION SYSTEM DEPARTMENT					ASS.LEC. ZAINAB H. ALFAYEZ</a:t>
            </a:r>
          </a:p>
        </p:txBody>
      </p:sp>
      <p:pic>
        <p:nvPicPr>
          <p:cNvPr id="6" name="Picture 5" descr="شعار كلية علوم الحاسووب و تكنولوجيا المعلومات 2"/>
          <p:cNvPicPr/>
          <p:nvPr/>
        </p:nvPicPr>
        <p:blipFill>
          <a:blip r:embed="rId3" cstate="print">
            <a:extLst>
              <a:ext uri="{28A0092B-C50C-407E-A947-70E740481C1C}">
                <a14:useLocalDpi xmlns:a14="http://schemas.microsoft.com/office/drawing/2010/main" val="0"/>
              </a:ext>
            </a:extLst>
          </a:blip>
          <a:srcRect l="12477" t="7594" r="12839" b="26401"/>
          <a:stretch>
            <a:fillRect/>
          </a:stretch>
        </p:blipFill>
        <p:spPr bwMode="auto">
          <a:xfrm>
            <a:off x="339516" y="6491232"/>
            <a:ext cx="498684" cy="330723"/>
          </a:xfrm>
          <a:prstGeom prst="rect">
            <a:avLst/>
          </a:prstGeom>
          <a:noFill/>
          <a:ln>
            <a:noFill/>
          </a:ln>
        </p:spPr>
      </p:pic>
    </p:spTree>
    <p:extLst>
      <p:ext uri="{BB962C8B-B14F-4D97-AF65-F5344CB8AC3E}">
        <p14:creationId xmlns:p14="http://schemas.microsoft.com/office/powerpoint/2010/main" val="13607987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Perpetua" panose="02020502060401020303" pitchFamily="18" charset="0"/>
              </a:rPr>
              <a:t>Activity Methods</a:t>
            </a:r>
            <a:endParaRPr lang="en-GB" dirty="0">
              <a:latin typeface="Perpetua" panose="02020502060401020303"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86114444"/>
              </p:ext>
            </p:extLst>
          </p:nvPr>
        </p:nvGraphicFramePr>
        <p:xfrm>
          <a:off x="1289785" y="1430030"/>
          <a:ext cx="9124750" cy="4930580"/>
        </p:xfrm>
        <a:graphic>
          <a:graphicData uri="http://schemas.openxmlformats.org/drawingml/2006/table">
            <a:tbl>
              <a:tblPr firstRow="1" firstCol="1" bandRow="1">
                <a:tableStyleId>{BC89EF96-8CEA-46FF-86C4-4CE0E7609802}</a:tableStyleId>
              </a:tblPr>
              <a:tblGrid>
                <a:gridCol w="2121300"/>
                <a:gridCol w="7003450"/>
              </a:tblGrid>
              <a:tr h="434780">
                <a:tc>
                  <a:txBody>
                    <a:bodyPr/>
                    <a:lstStyle/>
                    <a:p>
                      <a:pPr algn="just">
                        <a:lnSpc>
                          <a:spcPct val="150000"/>
                        </a:lnSpc>
                        <a:spcAft>
                          <a:spcPts val="600"/>
                        </a:spcAft>
                      </a:pPr>
                      <a:r>
                        <a:rPr lang="en-GB" sz="2000" dirty="0">
                          <a:effectLst/>
                          <a:latin typeface="Perpetua" panose="02020502060401020303" pitchFamily="18" charset="0"/>
                        </a:rPr>
                        <a:t>Method</a:t>
                      </a:r>
                      <a:endParaRPr lang="en-GB" sz="2000" dirty="0">
                        <a:solidFill>
                          <a:srgbClr val="365F91"/>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tc>
                <a:tc>
                  <a:txBody>
                    <a:bodyPr/>
                    <a:lstStyle/>
                    <a:p>
                      <a:pPr algn="just">
                        <a:lnSpc>
                          <a:spcPct val="150000"/>
                        </a:lnSpc>
                        <a:spcAft>
                          <a:spcPts val="600"/>
                        </a:spcAft>
                      </a:pPr>
                      <a:r>
                        <a:rPr lang="en-GB" sz="2000" dirty="0" smtClean="0">
                          <a:effectLst/>
                          <a:latin typeface="Perpetua" panose="02020502060401020303" pitchFamily="18" charset="0"/>
                        </a:rPr>
                        <a:t>Description</a:t>
                      </a:r>
                      <a:endParaRPr lang="en-GB" sz="2000" dirty="0">
                        <a:solidFill>
                          <a:srgbClr val="365F91"/>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tc>
              </a:tr>
              <a:tr h="434780">
                <a:tc>
                  <a:txBody>
                    <a:bodyPr/>
                    <a:lstStyle/>
                    <a:p>
                      <a:pPr algn="ctr">
                        <a:lnSpc>
                          <a:spcPct val="100000"/>
                        </a:lnSpc>
                        <a:spcAft>
                          <a:spcPts val="0"/>
                        </a:spcAft>
                      </a:pPr>
                      <a:r>
                        <a:rPr lang="en-GB" sz="2000" b="1" u="none" strike="noStrike" kern="1200" dirty="0" err="1">
                          <a:solidFill>
                            <a:schemeClr val="accent1">
                              <a:lumMod val="75000"/>
                            </a:schemeClr>
                          </a:solidFill>
                          <a:effectLst/>
                          <a:latin typeface="Perpetua" panose="02020502060401020303" pitchFamily="18" charset="0"/>
                          <a:ea typeface="+mn-ea"/>
                          <a:cs typeface="+mn-cs"/>
                        </a:rPr>
                        <a:t>OnCreate</a:t>
                      </a:r>
                      <a:r>
                        <a:rPr lang="en-GB" sz="2000" b="1" u="none" strike="noStrike" kern="1200" dirty="0">
                          <a:solidFill>
                            <a:schemeClr val="accent1">
                              <a:lumMod val="75000"/>
                            </a:schemeClr>
                          </a:solidFill>
                          <a:effectLst/>
                          <a:latin typeface="Perpetua" panose="02020502060401020303" pitchFamily="18" charset="0"/>
                          <a:ea typeface="+mn-ea"/>
                          <a:cs typeface="+mn-cs"/>
                        </a:rPr>
                        <a:t>()</a:t>
                      </a:r>
                    </a:p>
                  </a:txBody>
                  <a:tcPr marL="68580" marR="68580" marT="0" marB="0" anchor="ctr"/>
                </a:tc>
                <a:tc>
                  <a:txBody>
                    <a:bodyPr/>
                    <a:lstStyle/>
                    <a:p>
                      <a:pPr algn="just">
                        <a:lnSpc>
                          <a:spcPct val="100000"/>
                        </a:lnSpc>
                        <a:spcAft>
                          <a:spcPts val="600"/>
                        </a:spcAft>
                      </a:pPr>
                      <a:r>
                        <a:rPr lang="en-GB" sz="2000" dirty="0">
                          <a:effectLst/>
                          <a:latin typeface="Perpetua" panose="02020502060401020303" pitchFamily="18" charset="0"/>
                        </a:rPr>
                        <a:t>Called when the activity is first </a:t>
                      </a:r>
                      <a:r>
                        <a:rPr lang="en-GB" sz="2000" dirty="0" smtClean="0">
                          <a:effectLst/>
                          <a:latin typeface="Perpetua" panose="02020502060401020303" pitchFamily="18" charset="0"/>
                        </a:rPr>
                        <a:t>created.</a:t>
                      </a:r>
                    </a:p>
                    <a:p>
                      <a:pPr algn="just">
                        <a:lnSpc>
                          <a:spcPct val="100000"/>
                        </a:lnSpc>
                        <a:spcAft>
                          <a:spcPts val="600"/>
                        </a:spcAft>
                      </a:pPr>
                      <a:r>
                        <a:rPr lang="en-GB" sz="2000" kern="1200" dirty="0" smtClean="0">
                          <a:solidFill>
                            <a:schemeClr val="tx1"/>
                          </a:solidFill>
                          <a:effectLst/>
                          <a:latin typeface="Perpetua" panose="02020502060401020303" pitchFamily="18" charset="0"/>
                          <a:ea typeface="+mn-ea"/>
                          <a:cs typeface="+mn-cs"/>
                        </a:rPr>
                        <a:t>Perform basic </a:t>
                      </a:r>
                      <a:r>
                        <a:rPr lang="en-GB" sz="2000" kern="1200" dirty="0" err="1" smtClean="0">
                          <a:solidFill>
                            <a:schemeClr val="tx1"/>
                          </a:solidFill>
                          <a:effectLst/>
                          <a:latin typeface="Perpetua" panose="02020502060401020303" pitchFamily="18" charset="0"/>
                          <a:ea typeface="+mn-ea"/>
                          <a:cs typeface="+mn-cs"/>
                        </a:rPr>
                        <a:t>startup</a:t>
                      </a:r>
                      <a:r>
                        <a:rPr lang="en-GB" sz="2000" kern="1200" dirty="0" smtClean="0">
                          <a:solidFill>
                            <a:schemeClr val="tx1"/>
                          </a:solidFill>
                          <a:effectLst/>
                          <a:latin typeface="Perpetua" panose="02020502060401020303" pitchFamily="18" charset="0"/>
                          <a:ea typeface="+mn-ea"/>
                          <a:cs typeface="+mn-cs"/>
                        </a:rPr>
                        <a:t> tasks such as creating interface.</a:t>
                      </a:r>
                      <a:endParaRPr lang="en-GB" sz="2000" kern="1200" dirty="0">
                        <a:solidFill>
                          <a:schemeClr val="tx1"/>
                        </a:solidFill>
                        <a:effectLst/>
                        <a:latin typeface="Perpetua" panose="02020502060401020303" pitchFamily="18" charset="0"/>
                        <a:ea typeface="+mn-ea"/>
                        <a:cs typeface="+mn-cs"/>
                      </a:endParaRPr>
                    </a:p>
                  </a:txBody>
                  <a:tcPr marL="68580" marR="68580" marT="0" marB="0"/>
                </a:tc>
              </a:tr>
              <a:tr h="434780">
                <a:tc>
                  <a:txBody>
                    <a:bodyPr/>
                    <a:lstStyle/>
                    <a:p>
                      <a:pPr algn="ctr">
                        <a:lnSpc>
                          <a:spcPct val="100000"/>
                        </a:lnSpc>
                        <a:spcAft>
                          <a:spcPts val="0"/>
                        </a:spcAft>
                      </a:pPr>
                      <a:r>
                        <a:rPr lang="en-GB" sz="2000" b="1" u="none" strike="noStrike" kern="1200" dirty="0" err="1" smtClean="0">
                          <a:solidFill>
                            <a:schemeClr val="accent1">
                              <a:lumMod val="75000"/>
                            </a:schemeClr>
                          </a:solidFill>
                          <a:effectLst/>
                          <a:latin typeface="Perpetua" panose="02020502060401020303" pitchFamily="18" charset="0"/>
                          <a:ea typeface="+mn-ea"/>
                          <a:cs typeface="+mn-cs"/>
                        </a:rPr>
                        <a:t>onStart</a:t>
                      </a:r>
                      <a:r>
                        <a:rPr lang="en-GB" sz="2000" b="1" u="none" strike="noStrike" kern="1200" dirty="0" smtClean="0">
                          <a:solidFill>
                            <a:schemeClr val="accent1">
                              <a:lumMod val="75000"/>
                            </a:schemeClr>
                          </a:solidFill>
                          <a:effectLst/>
                          <a:latin typeface="Perpetua" panose="02020502060401020303" pitchFamily="18" charset="0"/>
                          <a:ea typeface="+mn-ea"/>
                          <a:cs typeface="+mn-cs"/>
                        </a:rPr>
                        <a:t>()</a:t>
                      </a:r>
                    </a:p>
                  </a:txBody>
                  <a:tcPr marL="68580" marR="68580" marT="0" marB="0" anchor="ctr"/>
                </a:tc>
                <a:tc>
                  <a:txBody>
                    <a:bodyPr/>
                    <a:lstStyle/>
                    <a:p>
                      <a:pPr algn="just">
                        <a:lnSpc>
                          <a:spcPct val="100000"/>
                        </a:lnSpc>
                        <a:spcAft>
                          <a:spcPts val="600"/>
                        </a:spcAft>
                      </a:pPr>
                      <a:r>
                        <a:rPr lang="en-GB" sz="2000" dirty="0" smtClean="0">
                          <a:effectLst/>
                          <a:latin typeface="Perpetua" panose="02020502060401020303" pitchFamily="18" charset="0"/>
                        </a:rPr>
                        <a:t>Make</a:t>
                      </a:r>
                      <a:r>
                        <a:rPr lang="en-GB" sz="2000" baseline="0" dirty="0" smtClean="0">
                          <a:effectLst/>
                          <a:latin typeface="Perpetua" panose="02020502060401020303" pitchFamily="18" charset="0"/>
                        </a:rPr>
                        <a:t> </a:t>
                      </a:r>
                      <a:r>
                        <a:rPr lang="en-GB" sz="2000" dirty="0" smtClean="0">
                          <a:effectLst/>
                          <a:latin typeface="Perpetua" panose="02020502060401020303" pitchFamily="18" charset="0"/>
                        </a:rPr>
                        <a:t>the </a:t>
                      </a:r>
                      <a:r>
                        <a:rPr lang="en-GB" sz="2000" dirty="0">
                          <a:effectLst/>
                          <a:latin typeface="Perpetua" panose="02020502060401020303" pitchFamily="18" charset="0"/>
                        </a:rPr>
                        <a:t>activity </a:t>
                      </a:r>
                      <a:r>
                        <a:rPr lang="en-GB" sz="2000" dirty="0" smtClean="0">
                          <a:effectLst/>
                          <a:latin typeface="Perpetua" panose="02020502060401020303" pitchFamily="18" charset="0"/>
                        </a:rPr>
                        <a:t>visible </a:t>
                      </a:r>
                      <a:r>
                        <a:rPr lang="en-GB" sz="2000" dirty="0">
                          <a:effectLst/>
                          <a:latin typeface="Perpetua" panose="02020502060401020303" pitchFamily="18" charset="0"/>
                        </a:rPr>
                        <a:t>to the user.</a:t>
                      </a:r>
                      <a:endParaRPr lang="en-GB" sz="2000" dirty="0">
                        <a:solidFill>
                          <a:srgbClr val="365F91"/>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tc>
              </a:tr>
              <a:tr h="434780">
                <a:tc>
                  <a:txBody>
                    <a:bodyPr/>
                    <a:lstStyle/>
                    <a:p>
                      <a:pPr algn="ctr">
                        <a:lnSpc>
                          <a:spcPct val="100000"/>
                        </a:lnSpc>
                        <a:spcAft>
                          <a:spcPts val="0"/>
                        </a:spcAft>
                      </a:pPr>
                      <a:r>
                        <a:rPr lang="en-GB" sz="2000" u="none" strike="noStrike" dirty="0" err="1" smtClean="0">
                          <a:solidFill>
                            <a:schemeClr val="accent1">
                              <a:lumMod val="75000"/>
                            </a:schemeClr>
                          </a:solidFill>
                          <a:effectLst/>
                          <a:latin typeface="Perpetua" panose="02020502060401020303" pitchFamily="18" charset="0"/>
                        </a:rPr>
                        <a:t>onResume</a:t>
                      </a:r>
                      <a:r>
                        <a:rPr lang="en-GB" sz="2000" u="none" strike="noStrike" dirty="0" smtClean="0">
                          <a:solidFill>
                            <a:schemeClr val="accent1">
                              <a:lumMod val="75000"/>
                            </a:schemeClr>
                          </a:solidFill>
                          <a:effectLst/>
                          <a:latin typeface="Perpetua" panose="02020502060401020303" pitchFamily="18" charset="0"/>
                        </a:rPr>
                        <a:t>()</a:t>
                      </a:r>
                    </a:p>
                  </a:txBody>
                  <a:tcPr marL="68580" marR="68580" marT="0" marB="0" anchor="ctr"/>
                </a:tc>
                <a:tc>
                  <a:txBody>
                    <a:bodyPr/>
                    <a:lstStyle/>
                    <a:p>
                      <a:pPr algn="just">
                        <a:lnSpc>
                          <a:spcPct val="100000"/>
                        </a:lnSpc>
                        <a:spcAft>
                          <a:spcPts val="600"/>
                        </a:spcAft>
                      </a:pPr>
                      <a:r>
                        <a:rPr lang="en-GB" sz="2000" dirty="0">
                          <a:effectLst/>
                          <a:latin typeface="Perpetua" panose="02020502060401020303" pitchFamily="18" charset="0"/>
                        </a:rPr>
                        <a:t>Called </a:t>
                      </a:r>
                      <a:r>
                        <a:rPr lang="en-GB" sz="2000" kern="1200" dirty="0" smtClean="0">
                          <a:solidFill>
                            <a:schemeClr val="tx1"/>
                          </a:solidFill>
                          <a:effectLst/>
                          <a:latin typeface="Perpetua" panose="02020502060401020303" pitchFamily="18" charset="0"/>
                          <a:ea typeface="+mn-ea"/>
                          <a:cs typeface="+mn-cs"/>
                        </a:rPr>
                        <a:t>every time activity comes into focus when </a:t>
                      </a:r>
                      <a:r>
                        <a:rPr lang="en-GB" sz="2000" kern="1200" dirty="0">
                          <a:solidFill>
                            <a:schemeClr val="tx1"/>
                          </a:solidFill>
                          <a:effectLst/>
                          <a:latin typeface="Perpetua" panose="02020502060401020303" pitchFamily="18" charset="0"/>
                          <a:ea typeface="+mn-ea"/>
                          <a:cs typeface="+mn-cs"/>
                        </a:rPr>
                        <a:t>the activity will start interacting with the user</a:t>
                      </a:r>
                    </a:p>
                  </a:txBody>
                  <a:tcPr marL="68580" marR="68580" marT="0" marB="0"/>
                </a:tc>
              </a:tr>
              <a:tr h="741868">
                <a:tc>
                  <a:txBody>
                    <a:bodyPr/>
                    <a:lstStyle/>
                    <a:p>
                      <a:pPr algn="ctr">
                        <a:lnSpc>
                          <a:spcPct val="100000"/>
                        </a:lnSpc>
                        <a:spcAft>
                          <a:spcPts val="0"/>
                        </a:spcAft>
                      </a:pPr>
                      <a:r>
                        <a:rPr lang="en-GB" sz="2000" u="none" strike="noStrike" dirty="0" err="1" smtClean="0">
                          <a:solidFill>
                            <a:schemeClr val="accent1">
                              <a:lumMod val="75000"/>
                            </a:schemeClr>
                          </a:solidFill>
                          <a:effectLst/>
                          <a:latin typeface="Perpetua" panose="02020502060401020303" pitchFamily="18" charset="0"/>
                        </a:rPr>
                        <a:t>onPause</a:t>
                      </a:r>
                      <a:r>
                        <a:rPr lang="en-GB" sz="2000" u="none" strike="noStrike" dirty="0" smtClean="0">
                          <a:solidFill>
                            <a:schemeClr val="accent1">
                              <a:lumMod val="75000"/>
                            </a:schemeClr>
                          </a:solidFill>
                          <a:effectLst/>
                          <a:latin typeface="Perpetua" panose="02020502060401020303" pitchFamily="18" charset="0"/>
                        </a:rPr>
                        <a:t>()</a:t>
                      </a:r>
                      <a:endParaRPr lang="en-GB" sz="2000" dirty="0">
                        <a:solidFill>
                          <a:schemeClr val="accent1">
                            <a:lumMod val="75000"/>
                          </a:schemeClr>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tc>
                <a:tc>
                  <a:txBody>
                    <a:bodyPr/>
                    <a:lstStyle/>
                    <a:p>
                      <a:pPr algn="just"/>
                      <a:r>
                        <a:rPr lang="en-GB" sz="2000" b="0" i="0" kern="1200" dirty="0" smtClean="0">
                          <a:solidFill>
                            <a:schemeClr val="tx1"/>
                          </a:solidFill>
                          <a:effectLst/>
                          <a:latin typeface="Perpetua" panose="02020502060401020303" pitchFamily="18" charset="0"/>
                          <a:ea typeface="+mn-ea"/>
                          <a:cs typeface="+mn-cs"/>
                        </a:rPr>
                        <a:t>When an interruptive event occurs, the activity enters the </a:t>
                      </a:r>
                      <a:r>
                        <a:rPr lang="en-GB" sz="2000" b="0" i="1" kern="1200" dirty="0" smtClean="0">
                          <a:solidFill>
                            <a:schemeClr val="tx1"/>
                          </a:solidFill>
                          <a:effectLst/>
                          <a:latin typeface="Perpetua" panose="02020502060401020303" pitchFamily="18" charset="0"/>
                          <a:ea typeface="+mn-ea"/>
                          <a:cs typeface="+mn-cs"/>
                        </a:rPr>
                        <a:t>Paused</a:t>
                      </a:r>
                      <a:r>
                        <a:rPr lang="en-GB" sz="2000" b="0" i="0" kern="1200" dirty="0" smtClean="0">
                          <a:solidFill>
                            <a:schemeClr val="tx1"/>
                          </a:solidFill>
                          <a:effectLst/>
                          <a:latin typeface="Perpetua" panose="02020502060401020303" pitchFamily="18" charset="0"/>
                          <a:ea typeface="+mn-ea"/>
                          <a:cs typeface="+mn-cs"/>
                        </a:rPr>
                        <a:t> state.</a:t>
                      </a:r>
                    </a:p>
                    <a:p>
                      <a:pPr algn="just"/>
                      <a:r>
                        <a:rPr lang="en-GB" sz="2000" b="0" i="0" kern="1200" dirty="0" smtClean="0">
                          <a:solidFill>
                            <a:schemeClr val="tx1"/>
                          </a:solidFill>
                          <a:effectLst/>
                          <a:latin typeface="Perpetua" panose="02020502060401020303" pitchFamily="18" charset="0"/>
                          <a:ea typeface="+mn-ea"/>
                          <a:cs typeface="+mn-cs"/>
                        </a:rPr>
                        <a:t>calls when the user is leaving the activity (though it does not always mean the activity is being destroyed).</a:t>
                      </a:r>
                    </a:p>
                    <a:p>
                      <a:pPr algn="just"/>
                      <a:r>
                        <a:rPr lang="en-GB" sz="2000" kern="1200" dirty="0" smtClean="0">
                          <a:solidFill>
                            <a:schemeClr val="tx1"/>
                          </a:solidFill>
                          <a:effectLst/>
                          <a:latin typeface="Perpetua" panose="02020502060401020303" pitchFamily="18" charset="0"/>
                          <a:ea typeface="+mn-ea"/>
                          <a:cs typeface="+mn-cs"/>
                        </a:rPr>
                        <a:t>Stop animations or other ongoing actions that could consume CPU. Commit unsaved changes, but only if users expect such changes to be permanently saved when they leave (such as a draft email).</a:t>
                      </a:r>
                    </a:p>
                    <a:p>
                      <a:pPr algn="just"/>
                      <a:r>
                        <a:rPr lang="en-GB" sz="2000" kern="1200" dirty="0" smtClean="0">
                          <a:solidFill>
                            <a:schemeClr val="tx1"/>
                          </a:solidFill>
                          <a:effectLst/>
                          <a:latin typeface="Perpetua" panose="02020502060401020303" pitchFamily="18" charset="0"/>
                          <a:ea typeface="+mn-ea"/>
                          <a:cs typeface="+mn-cs"/>
                        </a:rPr>
                        <a:t>Release system resources, such as broadcast receivers, handles to sensors (like GPS), or any resources that may affect battery life while your activity is paused and the user does not need them.</a:t>
                      </a:r>
                      <a:endParaRPr lang="en-GB" sz="2000" kern="1200" dirty="0">
                        <a:solidFill>
                          <a:schemeClr val="tx1"/>
                        </a:solidFill>
                        <a:effectLst/>
                        <a:latin typeface="Perpetua" panose="02020502060401020303" pitchFamily="18" charset="0"/>
                        <a:ea typeface="+mn-ea"/>
                        <a:cs typeface="+mn-cs"/>
                      </a:endParaRPr>
                    </a:p>
                  </a:txBody>
                  <a:tcPr marL="68580" marR="68580" marT="0" marB="0"/>
                </a:tc>
              </a:tr>
            </a:tbl>
          </a:graphicData>
        </a:graphic>
      </p:graphicFrame>
      <p:cxnSp>
        <p:nvCxnSpPr>
          <p:cNvPr id="4" name="Straight Connector 3"/>
          <p:cNvCxnSpPr/>
          <p:nvPr/>
        </p:nvCxnSpPr>
        <p:spPr>
          <a:xfrm>
            <a:off x="0" y="6360610"/>
            <a:ext cx="12192000" cy="10048"/>
          </a:xfrm>
          <a:prstGeom prst="line">
            <a:avLst/>
          </a:prstGeom>
          <a:ln w="57150">
            <a:solidFill>
              <a:srgbClr val="1D9A78"/>
            </a:solidFill>
          </a:ln>
        </p:spPr>
        <p:style>
          <a:lnRef idx="1">
            <a:schemeClr val="accent1"/>
          </a:lnRef>
          <a:fillRef idx="0">
            <a:schemeClr val="accent1"/>
          </a:fillRef>
          <a:effectRef idx="0">
            <a:schemeClr val="accent1"/>
          </a:effectRef>
          <a:fontRef idx="minor">
            <a:schemeClr val="tx1"/>
          </a:fontRef>
        </p:style>
      </p:cxnSp>
      <p:sp>
        <p:nvSpPr>
          <p:cNvPr id="5" name="Footer Placeholder 7"/>
          <p:cNvSpPr>
            <a:spLocks noGrp="1"/>
          </p:cNvSpPr>
          <p:nvPr>
            <p:ph type="ftr" sz="quarter" idx="11"/>
          </p:nvPr>
        </p:nvSpPr>
        <p:spPr>
          <a:xfrm>
            <a:off x="0" y="6491232"/>
            <a:ext cx="12064720" cy="330723"/>
          </a:xfrm>
        </p:spPr>
        <p:txBody>
          <a:bodyPr/>
          <a:lstStyle/>
          <a:p>
            <a:r>
              <a:rPr lang="en-GB" sz="1400" b="1" dirty="0">
                <a:solidFill>
                  <a:schemeClr val="tx1"/>
                </a:solidFill>
                <a:latin typeface="Times New Roman" panose="02020603050405020304" pitchFamily="18" charset="0"/>
                <a:cs typeface="Times New Roman" panose="02020603050405020304" pitchFamily="18" charset="0"/>
              </a:rPr>
              <a:t> </a:t>
            </a:r>
            <a:r>
              <a:rPr lang="en-GB" sz="1400" b="1" dirty="0" smtClean="0">
                <a:solidFill>
                  <a:schemeClr val="tx1"/>
                </a:solidFill>
                <a:latin typeface="Times New Roman" panose="02020603050405020304" pitchFamily="18" charset="0"/>
                <a:cs typeface="Times New Roman" panose="02020603050405020304" pitchFamily="18" charset="0"/>
              </a:rPr>
              <a:t>               COMPUTER INFORMATION SYSTEM DEPARTMENT					ASS.LEC. ZAINAB H. ALFAYEZ</a:t>
            </a:r>
          </a:p>
        </p:txBody>
      </p:sp>
      <p:pic>
        <p:nvPicPr>
          <p:cNvPr id="7" name="Picture 6" descr="شعار كلية علوم الحاسووب و تكنولوجيا المعلومات 2"/>
          <p:cNvPicPr/>
          <p:nvPr/>
        </p:nvPicPr>
        <p:blipFill>
          <a:blip r:embed="rId2" cstate="print">
            <a:extLst>
              <a:ext uri="{28A0092B-C50C-407E-A947-70E740481C1C}">
                <a14:useLocalDpi xmlns:a14="http://schemas.microsoft.com/office/drawing/2010/main" val="0"/>
              </a:ext>
            </a:extLst>
          </a:blip>
          <a:srcRect l="12477" t="7594" r="12839" b="26401"/>
          <a:stretch>
            <a:fillRect/>
          </a:stretch>
        </p:blipFill>
        <p:spPr bwMode="auto">
          <a:xfrm>
            <a:off x="375519" y="6391900"/>
            <a:ext cx="498684" cy="430055"/>
          </a:xfrm>
          <a:prstGeom prst="rect">
            <a:avLst/>
          </a:prstGeom>
          <a:noFill/>
          <a:ln>
            <a:noFill/>
          </a:ln>
        </p:spPr>
      </p:pic>
    </p:spTree>
    <p:extLst>
      <p:ext uri="{BB962C8B-B14F-4D97-AF65-F5344CB8AC3E}">
        <p14:creationId xmlns:p14="http://schemas.microsoft.com/office/powerpoint/2010/main" val="3399911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Perpetua" panose="02020502060401020303" pitchFamily="18" charset="0"/>
              </a:rPr>
              <a:t>Activity Methods</a:t>
            </a:r>
            <a:endParaRPr lang="en-GB" dirty="0">
              <a:latin typeface="Perpetua" panose="02020502060401020303"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84217809"/>
              </p:ext>
            </p:extLst>
          </p:nvPr>
        </p:nvGraphicFramePr>
        <p:xfrm>
          <a:off x="1299410" y="1690688"/>
          <a:ext cx="8479857" cy="2667000"/>
        </p:xfrm>
        <a:graphic>
          <a:graphicData uri="http://schemas.openxmlformats.org/drawingml/2006/table">
            <a:tbl>
              <a:tblPr firstRow="1" firstCol="1" bandRow="1">
                <a:tableStyleId>{BC89EF96-8CEA-46FF-86C4-4CE0E7609802}</a:tableStyleId>
              </a:tblPr>
              <a:tblGrid>
                <a:gridCol w="2121300"/>
                <a:gridCol w="6358557"/>
              </a:tblGrid>
              <a:tr h="434780">
                <a:tc>
                  <a:txBody>
                    <a:bodyPr/>
                    <a:lstStyle/>
                    <a:p>
                      <a:pPr algn="just">
                        <a:lnSpc>
                          <a:spcPct val="150000"/>
                        </a:lnSpc>
                        <a:spcAft>
                          <a:spcPts val="600"/>
                        </a:spcAft>
                      </a:pPr>
                      <a:r>
                        <a:rPr lang="en-GB" sz="2000" dirty="0">
                          <a:effectLst/>
                          <a:latin typeface="Perpetua" panose="02020502060401020303" pitchFamily="18" charset="0"/>
                        </a:rPr>
                        <a:t>Method</a:t>
                      </a:r>
                      <a:endParaRPr lang="en-GB" sz="2000" dirty="0">
                        <a:solidFill>
                          <a:srgbClr val="365F91"/>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tc>
                <a:tc>
                  <a:txBody>
                    <a:bodyPr/>
                    <a:lstStyle/>
                    <a:p>
                      <a:pPr algn="just">
                        <a:lnSpc>
                          <a:spcPct val="150000"/>
                        </a:lnSpc>
                        <a:spcAft>
                          <a:spcPts val="600"/>
                        </a:spcAft>
                      </a:pPr>
                      <a:r>
                        <a:rPr lang="en-GB" sz="2000" dirty="0">
                          <a:effectLst/>
                          <a:latin typeface="Perpetua" panose="02020502060401020303" pitchFamily="18" charset="0"/>
                        </a:rPr>
                        <a:t>Usage</a:t>
                      </a:r>
                      <a:endParaRPr lang="en-GB" sz="2000" dirty="0">
                        <a:solidFill>
                          <a:srgbClr val="365F91"/>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tc>
              </a:tr>
              <a:tr h="434780">
                <a:tc>
                  <a:txBody>
                    <a:bodyPr/>
                    <a:lstStyle/>
                    <a:p>
                      <a:pPr algn="ctr">
                        <a:lnSpc>
                          <a:spcPct val="100000"/>
                        </a:lnSpc>
                        <a:spcAft>
                          <a:spcPts val="0"/>
                        </a:spcAft>
                      </a:pPr>
                      <a:r>
                        <a:rPr lang="en-GB" sz="2000" u="none" strike="noStrike" dirty="0" err="1" smtClean="0">
                          <a:solidFill>
                            <a:schemeClr val="accent1">
                              <a:lumMod val="75000"/>
                            </a:schemeClr>
                          </a:solidFill>
                          <a:effectLst/>
                          <a:latin typeface="Perpetua" panose="02020502060401020303" pitchFamily="18" charset="0"/>
                        </a:rPr>
                        <a:t>onStop</a:t>
                      </a:r>
                      <a:r>
                        <a:rPr lang="en-GB" sz="2000" u="none" strike="noStrike" dirty="0">
                          <a:solidFill>
                            <a:schemeClr val="accent1">
                              <a:lumMod val="75000"/>
                            </a:schemeClr>
                          </a:solidFill>
                          <a:effectLst/>
                          <a:latin typeface="Perpetua" panose="02020502060401020303" pitchFamily="18" charset="0"/>
                        </a:rPr>
                        <a:t>()</a:t>
                      </a:r>
                      <a:endParaRPr lang="en-GB" sz="2000" dirty="0">
                        <a:solidFill>
                          <a:schemeClr val="accent1">
                            <a:lumMod val="75000"/>
                          </a:schemeClr>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tc>
                <a:tc>
                  <a:txBody>
                    <a:bodyPr/>
                    <a:lstStyle/>
                    <a:p>
                      <a:pPr algn="just">
                        <a:lnSpc>
                          <a:spcPct val="100000"/>
                        </a:lnSpc>
                        <a:spcAft>
                          <a:spcPts val="600"/>
                        </a:spcAft>
                      </a:pPr>
                      <a:r>
                        <a:rPr lang="en-GB" sz="2000" dirty="0" smtClean="0">
                          <a:effectLst/>
                          <a:latin typeface="Perpetua" panose="02020502060401020303" pitchFamily="18" charset="0"/>
                        </a:rPr>
                        <a:t>The </a:t>
                      </a:r>
                      <a:r>
                        <a:rPr lang="en-GB" sz="2000" dirty="0">
                          <a:effectLst/>
                          <a:latin typeface="Perpetua" panose="02020502060401020303" pitchFamily="18" charset="0"/>
                        </a:rPr>
                        <a:t>activity is no longer visible to the </a:t>
                      </a:r>
                      <a:r>
                        <a:rPr lang="en-GB" sz="2000" dirty="0" smtClean="0">
                          <a:effectLst/>
                          <a:latin typeface="Perpetua" panose="02020502060401020303" pitchFamily="18" charset="0"/>
                        </a:rPr>
                        <a:t>user.</a:t>
                      </a:r>
                    </a:p>
                    <a:p>
                      <a:pPr algn="just">
                        <a:lnSpc>
                          <a:spcPct val="100000"/>
                        </a:lnSpc>
                        <a:spcAft>
                          <a:spcPts val="600"/>
                        </a:spcAft>
                      </a:pPr>
                      <a:r>
                        <a:rPr lang="en-GB" sz="2000" kern="1200" dirty="0" smtClean="0">
                          <a:solidFill>
                            <a:schemeClr val="tx1"/>
                          </a:solidFill>
                          <a:effectLst/>
                          <a:latin typeface="Perpetua" panose="02020502060401020303" pitchFamily="18" charset="0"/>
                          <a:ea typeface="+mn-ea"/>
                          <a:cs typeface="+mn-cs"/>
                        </a:rPr>
                        <a:t>Should release all resources not needed while user not using app.</a:t>
                      </a:r>
                      <a:endParaRPr lang="en-GB" sz="2000" kern="1200" dirty="0">
                        <a:solidFill>
                          <a:schemeClr val="tx1"/>
                        </a:solidFill>
                        <a:effectLst/>
                        <a:latin typeface="Perpetua" panose="02020502060401020303" pitchFamily="18" charset="0"/>
                        <a:ea typeface="+mn-ea"/>
                        <a:cs typeface="+mn-cs"/>
                      </a:endParaRPr>
                    </a:p>
                  </a:txBody>
                  <a:tcPr marL="68580" marR="68580" marT="0" marB="0"/>
                </a:tc>
              </a:tr>
              <a:tr h="434780">
                <a:tc>
                  <a:txBody>
                    <a:bodyPr/>
                    <a:lstStyle/>
                    <a:p>
                      <a:pPr algn="ctr">
                        <a:lnSpc>
                          <a:spcPct val="100000"/>
                        </a:lnSpc>
                        <a:spcAft>
                          <a:spcPts val="0"/>
                        </a:spcAft>
                      </a:pPr>
                      <a:r>
                        <a:rPr lang="en-GB" sz="1800" b="1" i="0" u="none" strike="noStrike" kern="1200" baseline="0" dirty="0" err="1" smtClean="0">
                          <a:solidFill>
                            <a:schemeClr val="accent1">
                              <a:lumMod val="75000"/>
                            </a:schemeClr>
                          </a:solidFill>
                          <a:latin typeface="Perpetua" panose="02020502060401020303" pitchFamily="18" charset="0"/>
                          <a:ea typeface="+mn-ea"/>
                          <a:cs typeface="+mn-cs"/>
                        </a:rPr>
                        <a:t>onRestart</a:t>
                      </a:r>
                      <a:r>
                        <a:rPr lang="en-GB" sz="1800" b="1" i="0" u="none" strike="noStrike" kern="1200" baseline="0" dirty="0" smtClean="0">
                          <a:solidFill>
                            <a:schemeClr val="accent1">
                              <a:lumMod val="75000"/>
                            </a:schemeClr>
                          </a:solidFill>
                          <a:latin typeface="Perpetua" panose="02020502060401020303" pitchFamily="18" charset="0"/>
                          <a:ea typeface="+mn-ea"/>
                          <a:cs typeface="+mn-cs"/>
                        </a:rPr>
                        <a:t>()</a:t>
                      </a:r>
                      <a:endParaRPr lang="en-GB" sz="2000" dirty="0">
                        <a:solidFill>
                          <a:schemeClr val="accent1">
                            <a:lumMod val="75000"/>
                          </a:schemeClr>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tc>
                <a:tc>
                  <a:txBody>
                    <a:bodyPr/>
                    <a:lstStyle/>
                    <a:p>
                      <a:r>
                        <a:rPr lang="en-GB" sz="2000" kern="1200" dirty="0" smtClean="0">
                          <a:solidFill>
                            <a:schemeClr val="tx1"/>
                          </a:solidFill>
                          <a:effectLst/>
                          <a:latin typeface="Perpetua" panose="02020502060401020303" pitchFamily="18" charset="0"/>
                          <a:ea typeface="+mn-ea"/>
                          <a:cs typeface="+mn-cs"/>
                        </a:rPr>
                        <a:t>Called after the activity has been stopped, prior to it being</a:t>
                      </a:r>
                    </a:p>
                    <a:p>
                      <a:r>
                        <a:rPr lang="en-GB" sz="2000" kern="1200" dirty="0" smtClean="0">
                          <a:solidFill>
                            <a:schemeClr val="tx1"/>
                          </a:solidFill>
                          <a:effectLst/>
                          <a:latin typeface="Perpetua" panose="02020502060401020303" pitchFamily="18" charset="0"/>
                          <a:ea typeface="+mn-ea"/>
                          <a:cs typeface="+mn-cs"/>
                        </a:rPr>
                        <a:t>started again</a:t>
                      </a:r>
                      <a:endParaRPr lang="en-GB" sz="2000" kern="1200" dirty="0">
                        <a:solidFill>
                          <a:schemeClr val="tx1"/>
                        </a:solidFill>
                        <a:effectLst/>
                        <a:latin typeface="Perpetua" panose="02020502060401020303" pitchFamily="18" charset="0"/>
                        <a:ea typeface="+mn-ea"/>
                        <a:cs typeface="+mn-cs"/>
                      </a:endParaRPr>
                    </a:p>
                  </a:txBody>
                  <a:tcPr marL="68580" marR="68580" marT="0" marB="0"/>
                </a:tc>
              </a:tr>
              <a:tr h="434780">
                <a:tc>
                  <a:txBody>
                    <a:bodyPr/>
                    <a:lstStyle/>
                    <a:p>
                      <a:pPr algn="ctr">
                        <a:lnSpc>
                          <a:spcPct val="100000"/>
                        </a:lnSpc>
                        <a:spcAft>
                          <a:spcPts val="0"/>
                        </a:spcAft>
                      </a:pPr>
                      <a:r>
                        <a:rPr lang="en-GB" sz="2000" u="none" strike="noStrike" dirty="0" err="1">
                          <a:solidFill>
                            <a:schemeClr val="accent1">
                              <a:lumMod val="75000"/>
                            </a:schemeClr>
                          </a:solidFill>
                          <a:effectLst/>
                          <a:latin typeface="Perpetua" panose="02020502060401020303" pitchFamily="18" charset="0"/>
                        </a:rPr>
                        <a:t>onDestroy</a:t>
                      </a:r>
                      <a:r>
                        <a:rPr lang="en-GB" sz="2000" u="none" strike="noStrike" dirty="0" smtClean="0">
                          <a:solidFill>
                            <a:schemeClr val="accent1">
                              <a:lumMod val="75000"/>
                            </a:schemeClr>
                          </a:solidFill>
                          <a:effectLst/>
                          <a:latin typeface="Perpetua" panose="02020502060401020303" pitchFamily="18" charset="0"/>
                        </a:rPr>
                        <a:t>()</a:t>
                      </a:r>
                      <a:endParaRPr lang="en-GB" sz="2000" dirty="0">
                        <a:solidFill>
                          <a:schemeClr val="accent1">
                            <a:lumMod val="75000"/>
                          </a:schemeClr>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tc>
                <a:tc>
                  <a:txBody>
                    <a:bodyPr/>
                    <a:lstStyle/>
                    <a:p>
                      <a:pPr algn="just">
                        <a:lnSpc>
                          <a:spcPct val="100000"/>
                        </a:lnSpc>
                        <a:spcAft>
                          <a:spcPts val="600"/>
                        </a:spcAft>
                      </a:pPr>
                      <a:r>
                        <a:rPr lang="en-GB" sz="2000" dirty="0">
                          <a:effectLst/>
                          <a:latin typeface="Perpetua" panose="02020502060401020303" pitchFamily="18" charset="0"/>
                        </a:rPr>
                        <a:t>Called to destroy the activity either because the activity is finishing or because the system is temporarily destroying this activity to save </a:t>
                      </a:r>
                      <a:r>
                        <a:rPr lang="en-GB" sz="2000" dirty="0" smtClean="0">
                          <a:effectLst/>
                          <a:latin typeface="Perpetua" panose="02020502060401020303" pitchFamily="18" charset="0"/>
                        </a:rPr>
                        <a:t>space.</a:t>
                      </a:r>
                      <a:r>
                        <a:rPr lang="en-GB" sz="2000" dirty="0" smtClean="0">
                          <a:solidFill>
                            <a:schemeClr val="accent1"/>
                          </a:solidFill>
                        </a:rPr>
                        <a:t> </a:t>
                      </a:r>
                      <a:r>
                        <a:rPr lang="en-GB" sz="2000" kern="1200" dirty="0" err="1" smtClean="0">
                          <a:solidFill>
                            <a:schemeClr val="tx1"/>
                          </a:solidFill>
                          <a:effectLst/>
                          <a:latin typeface="Perpetua" panose="02020502060401020303" pitchFamily="18" charset="0"/>
                          <a:ea typeface="+mn-ea"/>
                          <a:cs typeface="+mn-cs"/>
                        </a:rPr>
                        <a:t>Cleanup</a:t>
                      </a:r>
                      <a:r>
                        <a:rPr lang="en-GB" sz="2000" kern="1200" dirty="0" smtClean="0">
                          <a:solidFill>
                            <a:schemeClr val="tx1"/>
                          </a:solidFill>
                          <a:effectLst/>
                          <a:latin typeface="Perpetua" panose="02020502060401020303" pitchFamily="18" charset="0"/>
                          <a:ea typeface="+mn-ea"/>
                          <a:cs typeface="+mn-cs"/>
                        </a:rPr>
                        <a:t> operations such as killing threads, releasing locks.</a:t>
                      </a:r>
                      <a:endParaRPr lang="en-GB" sz="2000" kern="1200" dirty="0">
                        <a:solidFill>
                          <a:schemeClr val="tx1"/>
                        </a:solidFill>
                        <a:effectLst/>
                        <a:latin typeface="Perpetua" panose="02020502060401020303" pitchFamily="18" charset="0"/>
                        <a:ea typeface="+mn-ea"/>
                        <a:cs typeface="+mn-cs"/>
                      </a:endParaRPr>
                    </a:p>
                  </a:txBody>
                  <a:tcPr marL="68580" marR="68580" marT="0" marB="0"/>
                </a:tc>
              </a:tr>
            </a:tbl>
          </a:graphicData>
        </a:graphic>
      </p:graphicFrame>
      <p:cxnSp>
        <p:nvCxnSpPr>
          <p:cNvPr id="4" name="Straight Connector 3"/>
          <p:cNvCxnSpPr/>
          <p:nvPr/>
        </p:nvCxnSpPr>
        <p:spPr>
          <a:xfrm>
            <a:off x="0" y="6360610"/>
            <a:ext cx="12192000" cy="10048"/>
          </a:xfrm>
          <a:prstGeom prst="line">
            <a:avLst/>
          </a:prstGeom>
          <a:ln w="57150">
            <a:solidFill>
              <a:srgbClr val="1D9A78"/>
            </a:solidFill>
          </a:ln>
        </p:spPr>
        <p:style>
          <a:lnRef idx="1">
            <a:schemeClr val="accent1"/>
          </a:lnRef>
          <a:fillRef idx="0">
            <a:schemeClr val="accent1"/>
          </a:fillRef>
          <a:effectRef idx="0">
            <a:schemeClr val="accent1"/>
          </a:effectRef>
          <a:fontRef idx="minor">
            <a:schemeClr val="tx1"/>
          </a:fontRef>
        </p:style>
      </p:cxnSp>
      <p:sp>
        <p:nvSpPr>
          <p:cNvPr id="5" name="Footer Placeholder 7"/>
          <p:cNvSpPr>
            <a:spLocks noGrp="1"/>
          </p:cNvSpPr>
          <p:nvPr>
            <p:ph type="ftr" sz="quarter" idx="11"/>
          </p:nvPr>
        </p:nvSpPr>
        <p:spPr>
          <a:xfrm>
            <a:off x="0" y="6491232"/>
            <a:ext cx="12064720" cy="330723"/>
          </a:xfrm>
        </p:spPr>
        <p:txBody>
          <a:bodyPr/>
          <a:lstStyle/>
          <a:p>
            <a:r>
              <a:rPr lang="en-GB" sz="1400" b="1" dirty="0">
                <a:solidFill>
                  <a:schemeClr val="tx1"/>
                </a:solidFill>
                <a:latin typeface="Times New Roman" panose="02020603050405020304" pitchFamily="18" charset="0"/>
                <a:cs typeface="Times New Roman" panose="02020603050405020304" pitchFamily="18" charset="0"/>
              </a:rPr>
              <a:t> </a:t>
            </a:r>
            <a:r>
              <a:rPr lang="en-GB" sz="1400" b="1" dirty="0" smtClean="0">
                <a:solidFill>
                  <a:schemeClr val="tx1"/>
                </a:solidFill>
                <a:latin typeface="Times New Roman" panose="02020603050405020304" pitchFamily="18" charset="0"/>
                <a:cs typeface="Times New Roman" panose="02020603050405020304" pitchFamily="18" charset="0"/>
              </a:rPr>
              <a:t>               COMPUTER INFORMATION SYSTEM DEPARTMENT					ASS.LEC. ZAINAB H. ALFAYEZ</a:t>
            </a:r>
          </a:p>
        </p:txBody>
      </p:sp>
      <p:pic>
        <p:nvPicPr>
          <p:cNvPr id="7" name="Picture 6" descr="شعار كلية علوم الحاسووب و تكنولوجيا المعلومات 2"/>
          <p:cNvPicPr/>
          <p:nvPr/>
        </p:nvPicPr>
        <p:blipFill>
          <a:blip r:embed="rId2" cstate="print">
            <a:extLst>
              <a:ext uri="{28A0092B-C50C-407E-A947-70E740481C1C}">
                <a14:useLocalDpi xmlns:a14="http://schemas.microsoft.com/office/drawing/2010/main" val="0"/>
              </a:ext>
            </a:extLst>
          </a:blip>
          <a:srcRect l="12477" t="7594" r="12839" b="26401"/>
          <a:stretch>
            <a:fillRect/>
          </a:stretch>
        </p:blipFill>
        <p:spPr bwMode="auto">
          <a:xfrm>
            <a:off x="375519" y="6391900"/>
            <a:ext cx="498684" cy="430055"/>
          </a:xfrm>
          <a:prstGeom prst="rect">
            <a:avLst/>
          </a:prstGeom>
          <a:noFill/>
          <a:ln>
            <a:noFill/>
          </a:ln>
        </p:spPr>
      </p:pic>
    </p:spTree>
    <p:extLst>
      <p:ext uri="{BB962C8B-B14F-4D97-AF65-F5344CB8AC3E}">
        <p14:creationId xmlns:p14="http://schemas.microsoft.com/office/powerpoint/2010/main" val="26418747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3635</TotalTime>
  <Words>174</Words>
  <Application>Microsoft Office PowerPoint</Application>
  <PresentationFormat>Widescreen</PresentationFormat>
  <Paragraphs>35</Paragraphs>
  <Slides>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Andalus</vt:lpstr>
      <vt:lpstr>Arial</vt:lpstr>
      <vt:lpstr>Calibri</vt:lpstr>
      <vt:lpstr>Calibri Light</vt:lpstr>
      <vt:lpstr>Perpetua</vt:lpstr>
      <vt:lpstr>Times New Roman</vt:lpstr>
      <vt:lpstr>Office Theme</vt:lpstr>
      <vt:lpstr>IS457 Mobile Applications</vt:lpstr>
      <vt:lpstr>Android Activity Lifecycle</vt:lpstr>
      <vt:lpstr>Activity Methods</vt:lpstr>
      <vt:lpstr>Activity Methods</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Applications</dc:title>
  <dc:creator>Z Zainab</dc:creator>
  <cp:lastModifiedBy>Z Zainab</cp:lastModifiedBy>
  <cp:revision>286</cp:revision>
  <cp:lastPrinted>2017-10-08T21:54:01Z</cp:lastPrinted>
  <dcterms:created xsi:type="dcterms:W3CDTF">2017-08-07T18:19:33Z</dcterms:created>
  <dcterms:modified xsi:type="dcterms:W3CDTF">2019-12-15T16:05:35Z</dcterms:modified>
</cp:coreProperties>
</file>